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  <p:sldMasterId id="2147483731" r:id="rId2"/>
  </p:sldMasterIdLst>
  <p:notesMasterIdLst>
    <p:notesMasterId r:id="rId14"/>
  </p:notesMasterIdLst>
  <p:handoutMasterIdLst>
    <p:handoutMasterId r:id="rId15"/>
  </p:handoutMasterIdLst>
  <p:sldIdLst>
    <p:sldId id="256" r:id="rId3"/>
    <p:sldId id="346" r:id="rId4"/>
    <p:sldId id="345" r:id="rId5"/>
    <p:sldId id="348" r:id="rId6"/>
    <p:sldId id="358" r:id="rId7"/>
    <p:sldId id="360" r:id="rId8"/>
    <p:sldId id="359" r:id="rId9"/>
    <p:sldId id="361" r:id="rId10"/>
    <p:sldId id="352" r:id="rId11"/>
    <p:sldId id="278" r:id="rId12"/>
    <p:sldId id="362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649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9" autoAdjust="0"/>
    <p:restoredTop sz="81008" autoAdjust="0"/>
  </p:normalViewPr>
  <p:slideViewPr>
    <p:cSldViewPr>
      <p:cViewPr varScale="1">
        <p:scale>
          <a:sx n="92" d="100"/>
          <a:sy n="92" d="100"/>
        </p:scale>
        <p:origin x="15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 defTabSz="94062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0" y="0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 algn="r" defTabSz="940623" eaLnBrk="1" hangingPunct="1">
              <a:defRPr sz="1200">
                <a:latin typeface="Times New Roman" pitchFamily="18" charset="0"/>
              </a:defRPr>
            </a:lvl1pPr>
          </a:lstStyle>
          <a:p>
            <a:r>
              <a:rPr lang="en-US" dirty="0"/>
              <a:t>July 9, 2012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21"/>
            <a:ext cx="3038161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 defTabSz="940623" eaLnBrk="1" hangingPunct="1">
              <a:defRPr sz="1200">
                <a:latin typeface="Times New Roman" pitchFamily="18" charset="0"/>
              </a:defRPr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0" y="8832221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 algn="r" defTabSz="940623" eaLnBrk="1" hangingPunct="1">
              <a:defRPr sz="1200">
                <a:latin typeface="Times New Roman" pitchFamily="18" charset="0"/>
              </a:defRPr>
            </a:lvl1pPr>
          </a:lstStyle>
          <a:p>
            <a:fld id="{B8240CAA-BDDF-45F2-84B7-7D7EAF9339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11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 defTabSz="94062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40" y="0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 algn="r" defTabSz="940623" eaLnBrk="1" hangingPunct="1">
              <a:defRPr sz="1200">
                <a:latin typeface="Times New Roman" pitchFamily="18" charset="0"/>
              </a:defRPr>
            </a:lvl1pPr>
          </a:lstStyle>
          <a:p>
            <a:r>
              <a:rPr lang="en-US" dirty="0"/>
              <a:t>July 9, 2012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4510"/>
            <a:ext cx="5142244" cy="41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21"/>
            <a:ext cx="3038161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 defTabSz="940623" eaLnBrk="1" hangingPunct="1">
              <a:defRPr sz="1200">
                <a:latin typeface="Times New Roman" pitchFamily="18" charset="0"/>
              </a:defRPr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40" y="8832221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 algn="r" defTabSz="940623" eaLnBrk="1" hangingPunct="1">
              <a:defRPr sz="1200">
                <a:latin typeface="Times New Roman" pitchFamily="18" charset="0"/>
              </a:defRPr>
            </a:lvl1pPr>
          </a:lstStyle>
          <a:p>
            <a:fld id="{431487DF-E120-4F5B-834E-40EF723C7E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3412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July 9,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DOELAP Assessor Training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107BE-B616-4391-B23A-B59105665D3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9,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87DF-E120-4F5B-834E-40EF723C7E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6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9,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87DF-E120-4F5B-834E-40EF723C7E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5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DOELAP Assessor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87DF-E120-4F5B-834E-40EF723C7E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2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0050-70A8-474C-BA9D-7822324D55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9,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87DF-E120-4F5B-834E-40EF723C7E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2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51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3517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13517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3517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7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7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7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7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7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8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8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8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518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13518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8194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13518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1C2648-957E-4618-8DC8-C5B17B767F3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5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5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5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E48CF-CA96-4E4E-B4F3-62A6C7602F1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55D8B4-FBFB-4695-957A-4CFCC89DA6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4847A1-C1A4-4F8A-9B3A-34841C3E8EF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A2371F-7813-41C7-8042-49D8EFAE249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382470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02BAB8-3E99-460F-9EB5-97432F9EA5E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610350"/>
            <a:ext cx="2133600" cy="24765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B67EAE-A7C9-478F-8D65-27452EFE3D8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5CCF1-1B8D-4693-9C48-583B06242D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8F4605-FBD8-47CD-9086-9F58C87EA4F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73A10E-460D-4B47-94B5-04E533FE883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01318F-550F-467B-A192-254074A390C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2B2372-B0D2-4AFE-92DC-0B4A3E38D5D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FBBA47-A781-41A6-96B3-C35B3113497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C3649"/>
                </a:solidFill>
              </a:defRPr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779F110E-6687-4F94-9D70-E4EAD339A4CE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34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4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341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341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341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341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341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341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341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415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dirty="0"/>
              <a:t>October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4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364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-NE LOGO (Vertital) 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/>
              <a:t>October 2015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035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DOELAP Assessor Training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68FDB87E-F0FA-40A3-9FA7-1367BFBAC224}" type="slidenum">
              <a:rPr lang="en-US" sz="9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4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B5527"/>
          </a:solidFill>
          <a:latin typeface="Arial Black" pitchFamily="34" charset="0"/>
        </a:defRPr>
      </a:lvl9pPr>
    </p:titleStyle>
    <p:bodyStyle>
      <a:lvl1pPr marL="231775" indent="-231775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Arial" charset="0"/>
        </a:defRPr>
      </a:lvl2pPr>
      <a:lvl3pPr marL="914400" indent="-228600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Arial" charset="0"/>
        </a:defRPr>
      </a:lvl3pPr>
      <a:lvl4pPr marL="1257300" indent="-228600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Char char="•"/>
        <a:defRPr sz="1400">
          <a:solidFill>
            <a:schemeClr val="tx1"/>
          </a:solidFill>
          <a:latin typeface="Arial" charset="0"/>
        </a:defRPr>
      </a:lvl4pPr>
      <a:lvl5pPr marL="1600200" indent="-228600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5pPr>
      <a:lvl6pPr marL="2057400" indent="-228600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6pPr>
      <a:lvl7pPr marL="2514600" indent="-228600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7pPr>
      <a:lvl8pPr marL="2971800" indent="-228600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8pPr>
      <a:lvl9pPr marL="3429000" indent="-228600" algn="l" rtl="0" eaLnBrk="1" fontAlgn="base" hangingPunct="1">
        <a:spcBef>
          <a:spcPct val="0"/>
        </a:spcBef>
        <a:spcAft>
          <a:spcPct val="50000"/>
        </a:spcAft>
        <a:buClr>
          <a:srgbClr val="1B5527"/>
        </a:buClr>
        <a:buChar char="»"/>
        <a:defRPr sz="1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696200" cy="2819400"/>
          </a:xfrm>
        </p:spPr>
        <p:txBody>
          <a:bodyPr/>
          <a:lstStyle/>
          <a:p>
            <a:r>
              <a:rPr lang="en-US" sz="4000" dirty="0"/>
              <a:t>DOELAP Assessor Training</a:t>
            </a:r>
            <a:br>
              <a:rPr lang="en-US" sz="4000" dirty="0"/>
            </a:br>
            <a:r>
              <a:rPr lang="en-US" sz="3200" dirty="0"/>
              <a:t>Putting It All Together – Site Recommendations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53000"/>
            <a:ext cx="7696200" cy="1371600"/>
          </a:xfrm>
        </p:spPr>
        <p:txBody>
          <a:bodyPr/>
          <a:lstStyle/>
          <a:p>
            <a:r>
              <a:rPr lang="en-US" dirty="0"/>
              <a:t>Idaho Falls, ID</a:t>
            </a:r>
          </a:p>
          <a:p>
            <a:r>
              <a:rPr lang="en-US" dirty="0"/>
              <a:t>September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58" y="2555068"/>
            <a:ext cx="2851052" cy="2943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0898" y="1532432"/>
            <a:ext cx="358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Application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Quality Assurance Program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Field Office Review</a:t>
            </a: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5104" y="2152443"/>
            <a:ext cx="3364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N13.11,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Personnel Dosimetry Performance Criteria and Testing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N13.32,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 for Extremity Dosimeters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N13.30,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Criteria for Radiobioassay</a:t>
            </a:r>
          </a:p>
          <a:p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684" y="5198454"/>
            <a:ext cx="286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On-Site Assessment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Direct observation and evaluation 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Conducted by technical experts </a:t>
            </a: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286" y="5014765"/>
            <a:ext cx="327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Oversight Board Review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Complete Package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Recommendations to Administrator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286" y="2765278"/>
            <a:ext cx="2954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Accreditation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Period of 3 years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Notify DOELAP of changes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AFAFAD1-4F72-9B02-3728-4F599ED6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3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C98FE4-382F-8D47-9E0C-8EF2F095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087543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311466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943600" cy="1219200"/>
          </a:xfrm>
        </p:spPr>
        <p:txBody>
          <a:bodyPr/>
          <a:lstStyle/>
          <a:p>
            <a:r>
              <a:rPr lang="en-US" sz="2800" b="1" dirty="0"/>
              <a:t>General Order of the </a:t>
            </a:r>
            <a:br>
              <a:rPr lang="en-US" sz="2800" b="1" dirty="0"/>
            </a:br>
            <a:r>
              <a:rPr lang="en-US" sz="2800" b="1" dirty="0"/>
              <a:t>DOELAP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5981"/>
            <a:ext cx="8458200" cy="4953000"/>
          </a:xfrm>
        </p:spPr>
        <p:txBody>
          <a:bodyPr/>
          <a:lstStyle/>
          <a:p>
            <a:pPr marL="338138" indent="-338138"/>
            <a:r>
              <a:rPr lang="en-US" dirty="0"/>
              <a:t>Application (with DOE Field Element concurrence)</a:t>
            </a:r>
          </a:p>
          <a:p>
            <a:pPr marL="338138" indent="-338138"/>
            <a:r>
              <a:rPr lang="en-US" dirty="0"/>
              <a:t>Performance testing</a:t>
            </a:r>
          </a:p>
          <a:p>
            <a:pPr marL="338138" indent="-338138"/>
            <a:r>
              <a:rPr lang="en-US" dirty="0"/>
              <a:t>On-site assessment</a:t>
            </a:r>
          </a:p>
          <a:p>
            <a:pPr marL="338138" indent="-338138"/>
            <a:r>
              <a:rPr lang="en-US" dirty="0"/>
              <a:t>Corrective Action Plan – the applicant’s response to the on-site assessment (if required)</a:t>
            </a:r>
          </a:p>
          <a:p>
            <a:pPr lvl="1"/>
            <a:r>
              <a:rPr lang="en-US" dirty="0"/>
              <a:t>DOE field element concurrence to the response</a:t>
            </a:r>
          </a:p>
          <a:p>
            <a:pPr lvl="1"/>
            <a:r>
              <a:rPr lang="en-US" dirty="0"/>
              <a:t>STM review of the on-site assessment and the response</a:t>
            </a:r>
          </a:p>
          <a:p>
            <a:pPr marL="282575" indent="-282575"/>
            <a:r>
              <a:rPr lang="en-US" dirty="0"/>
              <a:t>Any other documents deemed necessary</a:t>
            </a:r>
          </a:p>
          <a:p>
            <a:pPr marL="282575" indent="-282575"/>
            <a:r>
              <a:rPr lang="en-US" dirty="0"/>
              <a:t>The STM prepares evidence for granting DOELAP accreditation</a:t>
            </a:r>
          </a:p>
          <a:p>
            <a:pPr marL="282575" indent="-282575"/>
            <a:r>
              <a:rPr lang="en-US" dirty="0"/>
              <a:t>Oversight Board</a:t>
            </a:r>
            <a:endParaRPr lang="en-US" dirty="0">
              <a:solidFill>
                <a:srgbClr val="FF0000"/>
              </a:solidFill>
            </a:endParaRPr>
          </a:p>
          <a:p>
            <a:pPr marL="282575" indent="-282575"/>
            <a:r>
              <a:rPr lang="en-US" dirty="0"/>
              <a:t>Accreditation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362134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96000" cy="1219200"/>
          </a:xfrm>
        </p:spPr>
        <p:txBody>
          <a:bodyPr/>
          <a:lstStyle/>
          <a:p>
            <a:pPr algn="ctr"/>
            <a:r>
              <a:rPr lang="en-US" sz="2800" b="1" dirty="0"/>
              <a:t>Preparation of Site Accreditation Recommendation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5708"/>
            <a:ext cx="8610600" cy="4724400"/>
          </a:xfrm>
        </p:spPr>
        <p:txBody>
          <a:bodyPr/>
          <a:lstStyle/>
          <a:p>
            <a:pPr marL="338138" indent="-338138"/>
            <a:r>
              <a:rPr lang="en-US" sz="2400" dirty="0"/>
              <a:t>The evidence is assembled into an accreditation package for each applicant in the test session</a:t>
            </a:r>
          </a:p>
          <a:p>
            <a:r>
              <a:rPr lang="en-US" sz="2400" dirty="0"/>
              <a:t> The site accreditation package includes:</a:t>
            </a:r>
          </a:p>
          <a:p>
            <a:pPr lvl="1"/>
            <a:r>
              <a:rPr lang="en-US" sz="2200" dirty="0"/>
              <a:t>The STM letter of recommendation (or not)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Application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Performance testing results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On-site assessment report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Response to the assessment report (if required); STM must receive the corrective action plan within 45 calendar days of assessment’s exit briefing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183011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96000" cy="1219200"/>
          </a:xfrm>
        </p:spPr>
        <p:txBody>
          <a:bodyPr/>
          <a:lstStyle/>
          <a:p>
            <a:pPr algn="ctr"/>
            <a:r>
              <a:rPr lang="en-US" sz="2800" b="1" dirty="0"/>
              <a:t>Oversight Board Review of The Recommendation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842"/>
            <a:ext cx="8458200" cy="4724400"/>
          </a:xfrm>
        </p:spPr>
        <p:txBody>
          <a:bodyPr/>
          <a:lstStyle/>
          <a:p>
            <a:pPr marL="395288" indent="-395288"/>
            <a:r>
              <a:rPr lang="en-US" dirty="0">
                <a:ea typeface="Tahoma" panose="020B0604030504040204" pitchFamily="34" charset="0"/>
              </a:rPr>
              <a:t>Each OSB member is provided the package for review prior to the OSB meeting</a:t>
            </a:r>
          </a:p>
          <a:p>
            <a:pPr marL="395288" indent="-395288"/>
            <a:r>
              <a:rPr lang="en-US" dirty="0">
                <a:ea typeface="Tahoma" panose="020B0604030504040204" pitchFamily="34" charset="0"/>
              </a:rPr>
              <a:t>Each section of the package is reviewed with time provided for discussion of each section</a:t>
            </a:r>
          </a:p>
          <a:p>
            <a:pPr marL="395288" indent="-395288"/>
            <a:r>
              <a:rPr lang="en-US" dirty="0">
                <a:ea typeface="Tahoma" panose="020B0604030504040204" pitchFamily="34" charset="0"/>
              </a:rPr>
              <a:t>Questions may be asked of the STM as needed</a:t>
            </a:r>
          </a:p>
          <a:p>
            <a:pPr marL="395288" indent="-395288"/>
            <a:r>
              <a:rPr lang="en-US" dirty="0">
                <a:ea typeface="Tahoma" panose="020B0604030504040204" pitchFamily="34" charset="0"/>
              </a:rPr>
              <a:t>Final discussions and opinions are presented at the end of the package review</a:t>
            </a:r>
          </a:p>
          <a:p>
            <a:pPr marL="395288" indent="-395288"/>
            <a:r>
              <a:rPr lang="en-US" dirty="0">
                <a:ea typeface="Tahoma" panose="020B0604030504040204" pitchFamily="34" charset="0"/>
              </a:rPr>
              <a:t>OSB members concur with the STM recommendation, concur with contingencies, or may disagree with STM recommendation</a:t>
            </a:r>
          </a:p>
          <a:p>
            <a:pPr marL="735013" lvl="1" indent="-395288"/>
            <a:r>
              <a:rPr lang="en-US" sz="2000" dirty="0">
                <a:ea typeface="Tahoma" panose="020B0604030504040204" pitchFamily="34" charset="0"/>
              </a:rPr>
              <a:t>OSB members recuse themselves from voting on their own 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81994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pPr marL="338138" indent="-338138"/>
            <a:r>
              <a:rPr lang="en-US" sz="2400" dirty="0"/>
              <a:t>The DOELAP Administrator issues a Certificate of Accreditation and the Conditions of Accreditation</a:t>
            </a:r>
          </a:p>
          <a:p>
            <a:pPr marL="338138" indent="-338138"/>
            <a:r>
              <a:rPr lang="en-US" sz="2400" dirty="0"/>
              <a:t>Certificate of Accreditation</a:t>
            </a:r>
          </a:p>
          <a:p>
            <a:pPr lvl="1"/>
            <a:r>
              <a:rPr lang="en-US" sz="2200" dirty="0"/>
              <a:t>Issued to recognize the accreditation of the dosimetry program</a:t>
            </a:r>
          </a:p>
          <a:p>
            <a:pPr lvl="1"/>
            <a:r>
              <a:rPr lang="en-US" sz="2200" dirty="0"/>
              <a:t>Names the accredited program and the effective dates of the accreditation</a:t>
            </a:r>
          </a:p>
          <a:p>
            <a:pPr lvl="1"/>
            <a:r>
              <a:rPr lang="en-US" sz="2200" dirty="0"/>
              <a:t>DOELAP Administrator’s signature</a:t>
            </a:r>
          </a:p>
          <a:p>
            <a:r>
              <a:rPr lang="en-US" sz="2400" dirty="0"/>
              <a:t>Only the DOELAP Administrator can grant DOELAP accreditation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285831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364002"/>
              </p:ext>
            </p:extLst>
          </p:nvPr>
        </p:nvGraphicFramePr>
        <p:xfrm>
          <a:off x="762000" y="1676400"/>
          <a:ext cx="7620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4986" imgH="4663440" progId="Acrobat.Document.2015">
                  <p:embed/>
                </p:oleObj>
              </mc:Choice>
              <mc:Fallback>
                <p:oleObj name="Acrobat Document" r:id="rId2" imgW="6034986" imgH="466344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1676400"/>
                        <a:ext cx="76200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65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724400"/>
          </a:xfrm>
        </p:spPr>
        <p:txBody>
          <a:bodyPr/>
          <a:lstStyle/>
          <a:p>
            <a:r>
              <a:rPr lang="en-US" sz="2400" dirty="0"/>
              <a:t> Conditions of Accreditation</a:t>
            </a:r>
          </a:p>
          <a:p>
            <a:pPr lvl="1"/>
            <a:r>
              <a:rPr lang="en-US" sz="2200" dirty="0"/>
              <a:t>Issued along with the Certificate of Accreditation</a:t>
            </a:r>
          </a:p>
          <a:p>
            <a:pPr lvl="1"/>
            <a:r>
              <a:rPr lang="en-US" sz="2200" dirty="0"/>
              <a:t>Lists the performance testing subcategories, the dosimeters, and dosimetry processing systems that are being accredited for use</a:t>
            </a:r>
          </a:p>
          <a:p>
            <a:pPr lvl="1"/>
            <a:r>
              <a:rPr lang="en-US" sz="2200" dirty="0"/>
              <a:t>Includes the effective end date</a:t>
            </a:r>
            <a:endParaRPr lang="en-US" sz="2400" dirty="0"/>
          </a:p>
          <a:p>
            <a:pPr lvl="1"/>
            <a:r>
              <a:rPr lang="en-US" sz="2200" dirty="0"/>
              <a:t>DOELAP accreditation typically expires three years from the effective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12849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555422"/>
              </p:ext>
            </p:extLst>
          </p:nvPr>
        </p:nvGraphicFramePr>
        <p:xfrm>
          <a:off x="2784475" y="1676400"/>
          <a:ext cx="3651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359" imgH="6035040" progId="Acrobat.Document.2015">
                  <p:embed/>
                </p:oleObj>
              </mc:Choice>
              <mc:Fallback>
                <p:oleObj name="Acrobat Document" r:id="rId3" imgW="4663359" imgH="603504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4475" y="1676400"/>
                        <a:ext cx="365125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62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pPr marL="338138" indent="-338138"/>
            <a:r>
              <a:rPr lang="en-US" sz="2400" dirty="0"/>
              <a:t>DOELAP wants successful applicants, i.e., dosimetry programs</a:t>
            </a:r>
          </a:p>
          <a:p>
            <a:pPr marL="338138" indent="-338138"/>
            <a:r>
              <a:rPr lang="en-US" sz="2400" dirty="0"/>
              <a:t>The assessment report and the input provided by assessors is critical</a:t>
            </a:r>
          </a:p>
          <a:p>
            <a:pPr marL="338138" indent="-338138"/>
            <a:r>
              <a:rPr lang="en-US" sz="2400" dirty="0"/>
              <a:t>Failure is an option</a:t>
            </a:r>
          </a:p>
          <a:p>
            <a:pPr marL="338138" indent="-338138"/>
            <a:r>
              <a:rPr lang="en-US" sz="2400" dirty="0"/>
              <a:t>DOELAP accreditation is not a gift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153219903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4446</TotalTime>
  <Words>502</Words>
  <Application>Microsoft Office PowerPoint</Application>
  <PresentationFormat>On-screen Show (4:3)</PresentationFormat>
  <Paragraphs>92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Berlin Sans FB</vt:lpstr>
      <vt:lpstr>Symbol</vt:lpstr>
      <vt:lpstr>Tahoma</vt:lpstr>
      <vt:lpstr>Times New Roman</vt:lpstr>
      <vt:lpstr>Wingdings</vt:lpstr>
      <vt:lpstr>Pixel</vt:lpstr>
      <vt:lpstr>DOE NE Large</vt:lpstr>
      <vt:lpstr>Acrobat Document</vt:lpstr>
      <vt:lpstr>DOELAP Assessor Training Putting It All Together – Site Recommendations</vt:lpstr>
      <vt:lpstr>General Order of the  DOELAP Process</vt:lpstr>
      <vt:lpstr>Preparation of Site Accreditation Recommendation Packages</vt:lpstr>
      <vt:lpstr>Oversight Board Review of The Recommendation Packages</vt:lpstr>
      <vt:lpstr>Granting Accreditation</vt:lpstr>
      <vt:lpstr>Granting Accreditation</vt:lpstr>
      <vt:lpstr>Granting Accreditation</vt:lpstr>
      <vt:lpstr>Granting Accreditation</vt:lpstr>
      <vt:lpstr>Granting Accreditation</vt:lpstr>
      <vt:lpstr>PowerPoint Presentation</vt:lpstr>
      <vt:lpstr>Questions?</vt:lpstr>
    </vt:vector>
  </TitlesOfParts>
  <Company>DOEID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DOELAP Assessor Training Session 2 – Process</dc:title>
  <dc:creator>Guy Backstrom</dc:creator>
  <cp:lastModifiedBy>Bohrer, Steven E</cp:lastModifiedBy>
  <cp:revision>242</cp:revision>
  <dcterms:created xsi:type="dcterms:W3CDTF">2002-08-06T16:42:03Z</dcterms:created>
  <dcterms:modified xsi:type="dcterms:W3CDTF">2023-09-07T17:24:31Z</dcterms:modified>
</cp:coreProperties>
</file>